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302" r:id="rId7"/>
    <p:sldId id="303" r:id="rId8"/>
    <p:sldId id="294" r:id="rId9"/>
    <p:sldId id="276" r:id="rId10"/>
    <p:sldId id="277" r:id="rId11"/>
    <p:sldId id="279" r:id="rId12"/>
    <p:sldId id="281" r:id="rId13"/>
    <p:sldId id="295" r:id="rId14"/>
    <p:sldId id="280" r:id="rId15"/>
    <p:sldId id="292" r:id="rId16"/>
    <p:sldId id="290" r:id="rId17"/>
    <p:sldId id="288" r:id="rId18"/>
    <p:sldId id="289" r:id="rId19"/>
    <p:sldId id="291" r:id="rId20"/>
    <p:sldId id="283" r:id="rId21"/>
    <p:sldId id="305" r:id="rId22"/>
    <p:sldId id="282" r:id="rId23"/>
    <p:sldId id="284" r:id="rId24"/>
    <p:sldId id="293" r:id="rId25"/>
    <p:sldId id="285" r:id="rId26"/>
    <p:sldId id="298" r:id="rId27"/>
    <p:sldId id="299" r:id="rId28"/>
    <p:sldId id="300" r:id="rId29"/>
    <p:sldId id="301" r:id="rId30"/>
    <p:sldId id="286" r:id="rId31"/>
    <p:sldId id="287" r:id="rId32"/>
  </p:sldIdLst>
  <p:sldSz cx="4610100" cy="3460750"/>
  <p:notesSz cx="4610100" cy="34607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FBFE"/>
    <a:srgbClr val="9E726A"/>
    <a:srgbClr val="D1C0AF"/>
    <a:srgbClr val="DC1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>
      <p:cViewPr varScale="1">
        <p:scale>
          <a:sx n="151" d="100"/>
          <a:sy n="151" d="100"/>
        </p:scale>
        <p:origin x="1589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4" cy="2087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34" y="207024"/>
            <a:ext cx="4608195" cy="28575"/>
          </a:xfrm>
          <a:custGeom>
            <a:avLst/>
            <a:gdLst/>
            <a:ahLst/>
            <a:cxnLst/>
            <a:rect l="l" t="t" r="r" b="b"/>
            <a:pathLst>
              <a:path w="4608195" h="28575">
                <a:moveTo>
                  <a:pt x="0" y="28522"/>
                </a:moveTo>
                <a:lnTo>
                  <a:pt x="4608060" y="28522"/>
                </a:lnTo>
                <a:lnTo>
                  <a:pt x="4608060" y="0"/>
                </a:lnTo>
                <a:lnTo>
                  <a:pt x="0" y="0"/>
                </a:lnTo>
                <a:lnTo>
                  <a:pt x="0" y="28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064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8941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39826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787" y="517408"/>
            <a:ext cx="3838524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5002" y="1028568"/>
            <a:ext cx="3800094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3481" y="3349288"/>
            <a:ext cx="88963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99331" y="3349288"/>
            <a:ext cx="193039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yAdnUXdh4cQ?feature=oembed" TargetMode="External"/><Relationship Id="rId5" Type="http://schemas.openxmlformats.org/officeDocument/2006/relationships/hyperlink" Target="https://youtu.be/yAdnUXdh4cQ" TargetMode="Externa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4593" y="206375"/>
            <a:ext cx="4040505" cy="536968"/>
            <a:chOff x="309193" y="175805"/>
            <a:chExt cx="4040505" cy="536968"/>
          </a:xfrm>
        </p:grpSpPr>
        <p:sp>
          <p:nvSpPr>
            <p:cNvPr id="3" name="object 3"/>
            <p:cNvSpPr/>
            <p:nvPr/>
          </p:nvSpPr>
          <p:spPr>
            <a:xfrm>
              <a:off x="309193" y="175805"/>
              <a:ext cx="3989704" cy="82550"/>
            </a:xfrm>
            <a:custGeom>
              <a:avLst/>
              <a:gdLst/>
              <a:ahLst/>
              <a:cxnLst/>
              <a:rect l="l" t="t" r="r" b="b"/>
              <a:pathLst>
                <a:path w="3989704" h="82550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82384"/>
                  </a:lnTo>
                  <a:lnTo>
                    <a:pt x="3989652" y="82384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4" name="object 4"/>
            <p:cNvSpPr/>
            <p:nvPr/>
          </p:nvSpPr>
          <p:spPr>
            <a:xfrm>
              <a:off x="359994" y="239064"/>
              <a:ext cx="3989704" cy="473709"/>
            </a:xfrm>
            <a:custGeom>
              <a:avLst/>
              <a:gdLst/>
              <a:ahLst/>
              <a:cxnLst/>
              <a:rect l="l" t="t" r="r" b="b"/>
              <a:pathLst>
                <a:path w="3989704" h="473709">
                  <a:moveTo>
                    <a:pt x="3989652" y="0"/>
                  </a:moveTo>
                  <a:lnTo>
                    <a:pt x="0" y="0"/>
                  </a:lnTo>
                  <a:lnTo>
                    <a:pt x="0" y="473685"/>
                  </a:lnTo>
                  <a:lnTo>
                    <a:pt x="3989652" y="473685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>
                <a:solidFill>
                  <a:schemeClr val="tx2"/>
                </a:solidFill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309193" y="220228"/>
              <a:ext cx="3989704" cy="441959"/>
            </a:xfrm>
            <a:custGeom>
              <a:avLst/>
              <a:gdLst/>
              <a:ahLst/>
              <a:cxnLst/>
              <a:rect l="l" t="t" r="r" b="b"/>
              <a:pathLst>
                <a:path w="3989704" h="441959">
                  <a:moveTo>
                    <a:pt x="3989652" y="0"/>
                  </a:moveTo>
                  <a:lnTo>
                    <a:pt x="0" y="0"/>
                  </a:lnTo>
                  <a:lnTo>
                    <a:pt x="0" y="390921"/>
                  </a:lnTo>
                  <a:lnTo>
                    <a:pt x="4008" y="410645"/>
                  </a:lnTo>
                  <a:lnTo>
                    <a:pt x="14922" y="426798"/>
                  </a:lnTo>
                  <a:lnTo>
                    <a:pt x="31075" y="437713"/>
                  </a:lnTo>
                  <a:lnTo>
                    <a:pt x="50800" y="441721"/>
                  </a:lnTo>
                  <a:lnTo>
                    <a:pt x="3938852" y="441721"/>
                  </a:lnTo>
                  <a:lnTo>
                    <a:pt x="3958576" y="437713"/>
                  </a:lnTo>
                  <a:lnTo>
                    <a:pt x="3974729" y="426798"/>
                  </a:lnTo>
                  <a:lnTo>
                    <a:pt x="3985644" y="410645"/>
                  </a:lnTo>
                  <a:lnTo>
                    <a:pt x="3989652" y="390921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 dirty="0">
                <a:solidFill>
                  <a:schemeClr val="tx2"/>
                </a:solidFill>
              </a:endParaRPr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34592" y="351979"/>
            <a:ext cx="3989703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spc="-5" dirty="0">
                <a:solidFill>
                  <a:srgbClr val="FFFFFF"/>
                </a:solidFill>
              </a:rPr>
              <a:t>EDICI</a:t>
            </a:r>
            <a:r>
              <a:rPr lang="es-ES" spc="-5" dirty="0">
                <a:solidFill>
                  <a:srgbClr val="FFFFFF"/>
                </a:solidFill>
              </a:rPr>
              <a:t>Ó</a:t>
            </a:r>
            <a:r>
              <a:rPr sz="1400" spc="-5" dirty="0">
                <a:solidFill>
                  <a:srgbClr val="FFFFFF"/>
                </a:solidFill>
              </a:rPr>
              <a:t>N</a:t>
            </a:r>
            <a:r>
              <a:rPr sz="1400" spc="130" dirty="0">
                <a:solidFill>
                  <a:srgbClr val="FFFFFF"/>
                </a:solidFill>
              </a:rPr>
              <a:t> </a:t>
            </a:r>
            <a:r>
              <a:rPr sz="1400" spc="5" dirty="0">
                <a:solidFill>
                  <a:srgbClr val="FFFFFF"/>
                </a:solidFill>
              </a:rPr>
              <a:t>PARAM</a:t>
            </a:r>
            <a:r>
              <a:rPr lang="es-ES" sz="1400" spc="5" dirty="0">
                <a:solidFill>
                  <a:srgbClr val="FFFFFF"/>
                </a:solidFill>
              </a:rPr>
              <a:t>ÉT</a:t>
            </a:r>
            <a:r>
              <a:rPr sz="1400" spc="5" dirty="0">
                <a:solidFill>
                  <a:srgbClr val="FFFFFF"/>
                </a:solidFill>
              </a:rPr>
              <a:t>RICA</a:t>
            </a:r>
            <a:r>
              <a:rPr sz="1400" spc="130" dirty="0">
                <a:solidFill>
                  <a:srgbClr val="FFFFFF"/>
                </a:solidFill>
              </a:rPr>
              <a:t> </a:t>
            </a:r>
            <a:r>
              <a:rPr sz="1400" spc="55" dirty="0">
                <a:solidFill>
                  <a:srgbClr val="FFFFFF"/>
                </a:solidFill>
              </a:rPr>
              <a:t>DE</a:t>
            </a:r>
            <a:r>
              <a:rPr sz="1400" spc="130" dirty="0">
                <a:solidFill>
                  <a:srgbClr val="FFFFFF"/>
                </a:solidFill>
              </a:rPr>
              <a:t> </a:t>
            </a:r>
            <a:r>
              <a:rPr sz="1400" spc="15" dirty="0">
                <a:solidFill>
                  <a:srgbClr val="FFFFFF"/>
                </a:solidFill>
              </a:rPr>
              <a:t>PATRONES</a:t>
            </a:r>
            <a:endParaRPr sz="1400" dirty="0"/>
          </a:p>
        </p:txBody>
      </p:sp>
      <p:sp>
        <p:nvSpPr>
          <p:cNvPr id="7" name="object 7"/>
          <p:cNvSpPr txBox="1"/>
          <p:nvPr/>
        </p:nvSpPr>
        <p:spPr>
          <a:xfrm>
            <a:off x="493975" y="1051577"/>
            <a:ext cx="3620135" cy="1440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Trabajo Fin de 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ster</a:t>
            </a:r>
          </a:p>
          <a:p>
            <a:pPr>
              <a:lnSpc>
                <a:spcPct val="100000"/>
              </a:lnSpc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lnSpc>
                <a:spcPts val="1390"/>
              </a:lnSpc>
              <a:spcBef>
                <a:spcPts val="5"/>
              </a:spcBef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ster Universitario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Inform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Gr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y Realidad Virtual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Autora:</a:t>
            </a:r>
            <a:r>
              <a:rPr sz="1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5" dirty="0">
                <a:latin typeface="Arial" panose="020B0604020202020204" pitchFamily="34" charset="0"/>
                <a:cs typeface="Arial" panose="020B0604020202020204" pitchFamily="34" charset="0"/>
              </a:rPr>
              <a:t>Marta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20" dirty="0">
                <a:latin typeface="Arial" panose="020B0604020202020204" pitchFamily="34" charset="0"/>
                <a:cs typeface="Arial" panose="020B0604020202020204" pitchFamily="34" charset="0"/>
              </a:rPr>
              <a:t>Quintana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35" dirty="0">
                <a:latin typeface="Arial" panose="020B0604020202020204" pitchFamily="34" charset="0"/>
                <a:cs typeface="Arial" panose="020B0604020202020204" pitchFamily="34" charset="0"/>
              </a:rPr>
              <a:t>Portales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5" algn="ctr">
              <a:lnSpc>
                <a:spcPct val="100000"/>
              </a:lnSpc>
              <a:spcBef>
                <a:spcPts val="615"/>
              </a:spcBef>
            </a:pPr>
            <a:r>
              <a:rPr sz="1000" spc="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sz="1000" spc="-5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spc="-55" dirty="0">
                <a:latin typeface="Arial" panose="020B0604020202020204" pitchFamily="34" charset="0"/>
                <a:cs typeface="Arial" panose="020B0604020202020204" pitchFamily="34" charset="0"/>
              </a:rPr>
              <a:t>r: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45" dirty="0">
                <a:latin typeface="Arial" panose="020B0604020202020204" pitchFamily="34" charset="0"/>
                <a:cs typeface="Arial" panose="020B0604020202020204" pitchFamily="34" charset="0"/>
              </a:rPr>
              <a:t>rge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40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000" i="1" spc="-480" dirty="0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sz="1000" i="1" spc="-2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5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000" i="1" spc="-8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000" i="1" spc="-3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5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000" i="1" spc="1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7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eno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545" y="2666914"/>
            <a:ext cx="1528602" cy="32849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10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y subobjetivos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5544F68-7B88-9441-2F35-FD507F536B20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020E370-949E-B6F4-6626-9BCDC116B2F1}"/>
              </a:ext>
            </a:extLst>
          </p:cNvPr>
          <p:cNvSpPr txBox="1"/>
          <p:nvPr/>
        </p:nvSpPr>
        <p:spPr>
          <a:xfrm>
            <a:off x="289387" y="1460421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B4355B8-A870-68E4-13DF-47C95752DE26}"/>
              </a:ext>
            </a:extLst>
          </p:cNvPr>
          <p:cNvSpPr/>
          <p:nvPr/>
        </p:nvSpPr>
        <p:spPr>
          <a:xfrm>
            <a:off x="140956" y="704847"/>
            <a:ext cx="4373894" cy="6445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BE43D6-708F-D399-BEE0-F2413C40641B}"/>
              </a:ext>
            </a:extLst>
          </p:cNvPr>
          <p:cNvSpPr txBox="1"/>
          <p:nvPr/>
        </p:nvSpPr>
        <p:spPr>
          <a:xfrm>
            <a:off x="127304" y="773195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95C0A34-9079-744C-DB39-8A9F328ECED3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777274" y="107969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CA7B4A5-23FC-22D6-A425-3795DA661F1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8499476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6747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11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26465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36">
            <a:extLst>
              <a:ext uri="{FF2B5EF4-FFF2-40B4-BE49-F238E27FC236}">
                <a16:creationId xmlns:a16="http://schemas.microsoft.com/office/drawing/2014/main" id="{645DD419-31BE-463F-FE3D-4F26E6753402}"/>
              </a:ext>
            </a:extLst>
          </p:cNvPr>
          <p:cNvSpPr txBox="1"/>
          <p:nvPr/>
        </p:nvSpPr>
        <p:spPr>
          <a:xfrm>
            <a:off x="223694" y="1376971"/>
            <a:ext cx="2029386" cy="14427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Creación de </a:t>
            </a:r>
            <a:r>
              <a:rPr lang="es-ES" sz="1100" b="1" dirty="0" err="1">
                <a:solidFill>
                  <a:srgbClr val="DC143B"/>
                </a:solidFill>
                <a:latin typeface="Arial"/>
                <a:cs typeface="Arial"/>
              </a:rPr>
              <a:t>POMs</a:t>
            </a: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Edición paramétrica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Preservación del estilo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de la prenda entre avatares</a:t>
            </a:r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6CF1B6F4-BE9A-2185-396F-7D320220DDB9}"/>
              </a:ext>
            </a:extLst>
          </p:cNvPr>
          <p:cNvSpPr txBox="1"/>
          <p:nvPr/>
        </p:nvSpPr>
        <p:spPr>
          <a:xfrm>
            <a:off x="2333878" y="1376056"/>
            <a:ext cx="2373883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POM TOOL</a:t>
            </a: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PARAMETRIC EDITING TOOL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PROBLEMA 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OPTIMIZACIÓN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DCA44BD-86A4-579A-5FB1-35FE313ADA5D}"/>
              </a:ext>
            </a:extLst>
          </p:cNvPr>
          <p:cNvCxnSpPr>
            <a:cxnSpLocks/>
          </p:cNvCxnSpPr>
          <p:nvPr/>
        </p:nvCxnSpPr>
        <p:spPr>
          <a:xfrm>
            <a:off x="1860057" y="1453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2257BCA-2163-C04F-6F09-6E309024B168}"/>
              </a:ext>
            </a:extLst>
          </p:cNvPr>
          <p:cNvCxnSpPr>
            <a:cxnSpLocks/>
          </p:cNvCxnSpPr>
          <p:nvPr/>
        </p:nvCxnSpPr>
        <p:spPr>
          <a:xfrm>
            <a:off x="1860057" y="19865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A2F01A8-C6FD-762C-807F-85F946CC9B80}"/>
              </a:ext>
            </a:extLst>
          </p:cNvPr>
          <p:cNvCxnSpPr>
            <a:cxnSpLocks/>
          </p:cNvCxnSpPr>
          <p:nvPr/>
        </p:nvCxnSpPr>
        <p:spPr>
          <a:xfrm>
            <a:off x="2228454" y="2596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B3623087-8EBD-A156-B415-21CA7318B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7" y="1292766"/>
            <a:ext cx="314883" cy="3208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1CFF112-BE9A-5D3A-8D92-2FF962C75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6" y="1842891"/>
            <a:ext cx="314883" cy="320809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2FA77F6-2C45-C89B-1957-8904D719D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5" y="2445941"/>
            <a:ext cx="314883" cy="320809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0C5E5F5B-2CC2-3151-FEDA-902641E311E6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9F9FA9D-276A-F32A-38E5-44467182CA2C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Qué es Typescript? | G-Talent.net | G-Talent.Net">
            <a:extLst>
              <a:ext uri="{FF2B5EF4-FFF2-40B4-BE49-F238E27FC236}">
                <a16:creationId xmlns:a16="http://schemas.microsoft.com/office/drawing/2014/main" id="{72B71E9A-0506-84D1-46D7-89046507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786055"/>
            <a:ext cx="876184" cy="2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dux no muerde... ¿Qué es Redux y por qué debes conocerlo? - Enrique Oriol">
            <a:extLst>
              <a:ext uri="{FF2B5EF4-FFF2-40B4-BE49-F238E27FC236}">
                <a16:creationId xmlns:a16="http://schemas.microsoft.com/office/drawing/2014/main" id="{92B28EF1-B6D7-7C70-72C9-608739103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 b="25517"/>
          <a:stretch/>
        </p:blipFill>
        <p:spPr bwMode="auto">
          <a:xfrm>
            <a:off x="1712575" y="786054"/>
            <a:ext cx="876184" cy="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a Introducción a React y React Native | Wildix">
            <a:extLst>
              <a:ext uri="{FF2B5EF4-FFF2-40B4-BE49-F238E27FC236}">
                <a16:creationId xmlns:a16="http://schemas.microsoft.com/office/drawing/2014/main" id="{2B760106-689C-E4A3-C7AB-F04EDB20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4" y="746367"/>
            <a:ext cx="730337" cy="40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FF0BFAFE-8577-72CF-4F48-0928DCA0188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7259329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0C5B3F81-6A08-5C91-79E1-51DC0CC37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" y="1121519"/>
            <a:ext cx="4610100" cy="1339994"/>
          </a:xfrm>
          <a:prstGeom prst="rect">
            <a:avLst/>
          </a:prstGeom>
        </p:spPr>
      </p:pic>
      <p:sp>
        <p:nvSpPr>
          <p:cNvPr id="41" name="object 10">
            <a:extLst>
              <a:ext uri="{FF2B5EF4-FFF2-40B4-BE49-F238E27FC236}">
                <a16:creationId xmlns:a16="http://schemas.microsoft.com/office/drawing/2014/main" id="{A4A6E486-F206-AE7C-9555-3C130D79BD8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57239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3173522E-6D5D-6E39-28E1-7E65B1AC2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52" y="866963"/>
            <a:ext cx="1594770" cy="1906274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18B18458-5648-B411-5E54-E99FF4AC2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1" y="873331"/>
            <a:ext cx="1529691" cy="1906275"/>
          </a:xfrm>
          <a:prstGeom prst="rect">
            <a:avLst/>
          </a:prstGeom>
        </p:spPr>
      </p:pic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6A9C521D-28DC-F499-486D-7D7FCBF9A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30" y="873332"/>
            <a:ext cx="1576469" cy="190627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480DDF0C-9502-C20C-DB0D-6E8E38FDE2D2}"/>
              </a:ext>
            </a:extLst>
          </p:cNvPr>
          <p:cNvSpPr txBox="1"/>
          <p:nvPr/>
        </p:nvSpPr>
        <p:spPr>
          <a:xfrm>
            <a:off x="122859" y="2720975"/>
            <a:ext cx="44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HORIZONTAL         VERTICAL           DIAGONAL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32B7FEB9-6FE1-CF61-957A-1C67F3A8C517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61171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AEBA790-0D09-65CA-74AD-56A930685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1" y="739775"/>
            <a:ext cx="3736449" cy="2296304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DAEDE707-3261-4155-50AB-101ACA037DB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18166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BA491C59-2466-A300-781E-C64E2F8BB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0" y="974177"/>
            <a:ext cx="4610100" cy="1630163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BEC74E03-856D-EF96-0FC7-A5B96914BA02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924323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16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6CFDF81-AD8D-467C-E006-3584A7A14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1" y="662149"/>
            <a:ext cx="3736449" cy="2557909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502AADE-0F9C-7E7D-B207-A213CC93A2D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696762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3D2A276E-9A77-A7EE-D2B2-E32E30671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9" y="824189"/>
            <a:ext cx="2031070" cy="2233039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0BA3B3F7-69A2-786A-0E09-74B4629E0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91" y="1149126"/>
            <a:ext cx="2320503" cy="1362527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A084A20F-0FE7-6EA2-07CA-FC367775E658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573499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1726951C-7CE8-6FF1-41B7-BD39D03C5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7" y="708305"/>
            <a:ext cx="4610100" cy="1232403"/>
          </a:xfrm>
          <a:prstGeom prst="rect">
            <a:avLst/>
          </a:prstGeom>
        </p:spPr>
      </p:pic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6E6C97D7-D89A-5059-9ED9-78E82B81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4" y="2029986"/>
            <a:ext cx="2790285" cy="1284847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B040756-F556-D894-0735-15E16E75C80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2589393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99F2571B-F4D2-6E41-6A10-5EFD6267B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4" y="1482646"/>
            <a:ext cx="2803812" cy="943858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B11CCF42-1399-1507-3C3C-4A0366522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" y="2426504"/>
            <a:ext cx="2701563" cy="909437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18FCA920-A409-9260-1EE4-1EC4A43BB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377"/>
            <a:ext cx="3214969" cy="852626"/>
          </a:xfrm>
          <a:prstGeom prst="rect">
            <a:avLst/>
          </a:prstGeom>
        </p:spPr>
      </p:pic>
      <p:pic>
        <p:nvPicPr>
          <p:cNvPr id="44" name="Imagen 4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416EFA-C3FD-2A48-823A-7FF4FA9654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342" y="1073479"/>
            <a:ext cx="1185534" cy="1746181"/>
          </a:xfrm>
          <a:prstGeom prst="rect">
            <a:avLst/>
          </a:prstGeom>
        </p:spPr>
      </p:pic>
      <p:sp>
        <p:nvSpPr>
          <p:cNvPr id="45" name="object 10">
            <a:extLst>
              <a:ext uri="{FF2B5EF4-FFF2-40B4-BE49-F238E27FC236}">
                <a16:creationId xmlns:a16="http://schemas.microsoft.com/office/drawing/2014/main" id="{D6EB3E97-34EF-DD1A-D7B5-F698C42B3DB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0856362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18000" y="0"/>
                  </a:move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941" y="108764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9584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169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rgbClr val="FFFFFF"/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dice	</a:t>
            </a:r>
            <a:r>
              <a:rPr sz="600" b="1" dirty="0" err="1">
                <a:solidFill>
                  <a:srgbClr val="7F7F7F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lang="es-ES" sz="600" dirty="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7667F7B-4AE3-E945-388F-003121C38E43}"/>
              </a:ext>
            </a:extLst>
          </p:cNvPr>
          <p:cNvSpPr txBox="1"/>
          <p:nvPr/>
        </p:nvSpPr>
        <p:spPr>
          <a:xfrm>
            <a:off x="0" y="2151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object 36">
            <a:extLst>
              <a:ext uri="{FF2B5EF4-FFF2-40B4-BE49-F238E27FC236}">
                <a16:creationId xmlns:a16="http://schemas.microsoft.com/office/drawing/2014/main" id="{DE48502B-B9E4-5288-F22C-07E60D034579}"/>
              </a:ext>
            </a:extLst>
          </p:cNvPr>
          <p:cNvSpPr txBox="1"/>
          <p:nvPr/>
        </p:nvSpPr>
        <p:spPr>
          <a:xfrm>
            <a:off x="597788" y="857239"/>
            <a:ext cx="2176908" cy="200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Introducción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Estado del arte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Objetivos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Desarrollo y resultados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Conclusiones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Trabajos futuros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0F59998-DD39-260C-18AD-E3EEE3F1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78" y="793236"/>
            <a:ext cx="280158" cy="2154670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FB13C0C4-6059-61AA-D02A-A00DD2CFC8EA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0C3B53F-86CB-3A83-4CA1-0D5753A215C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101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 de la edición paramétrica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4E82C3D-0CED-6E4A-21ED-EA830421D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" y="873162"/>
            <a:ext cx="2295196" cy="1730375"/>
          </a:xfrm>
          <a:prstGeom prst="rect">
            <a:avLst/>
          </a:prstGeom>
        </p:spPr>
      </p:pic>
      <p:pic>
        <p:nvPicPr>
          <p:cNvPr id="30" name="Imagen 29" descr="Gráfico de líneas&#10;&#10;Descripción generada automáticamente con confianza media">
            <a:extLst>
              <a:ext uri="{FF2B5EF4-FFF2-40B4-BE49-F238E27FC236}">
                <a16:creationId xmlns:a16="http://schemas.microsoft.com/office/drawing/2014/main" id="{E9302D59-4059-2983-F535-AD865B3DF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21" y="1318298"/>
            <a:ext cx="2228207" cy="82415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805E1D1-55BD-9C6A-366B-01D447DD44D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5010C8E-E113-272C-F8FE-202A4345068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8892984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101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&amp; PARAMETRIC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805E1D1-55BD-9C6A-366B-01D447DD44D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5010C8E-E113-272C-F8FE-202A4345068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Elementos multimedia en línea 13" title="TFM: POM &amp; PARAMETRIC TOOLS  + CONECTIONS">
            <a:hlinkClick r:id="" action="ppaction://media"/>
            <a:extLst>
              <a:ext uri="{FF2B5EF4-FFF2-40B4-BE49-F238E27FC236}">
                <a16:creationId xmlns:a16="http://schemas.microsoft.com/office/drawing/2014/main" id="{82E32FBD-60D9-4A2C-246C-A734D3F7D3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778" y="666138"/>
            <a:ext cx="4240200" cy="239460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7BC663D2-CE8A-50DE-093E-24C9B9DE0BC8}"/>
              </a:ext>
            </a:extLst>
          </p:cNvPr>
          <p:cNvSpPr txBox="1"/>
          <p:nvPr/>
        </p:nvSpPr>
        <p:spPr>
          <a:xfrm>
            <a:off x="1123152" y="3031957"/>
            <a:ext cx="2554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5"/>
              </a:rPr>
              <a:t>https://youtu.be/yAdnUXdh4cQ</a:t>
            </a:r>
            <a:r>
              <a:rPr lang="es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3047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 descr="Diagrama&#10;&#10;Descripción generada automáticamente">
            <a:extLst>
              <a:ext uri="{FF2B5EF4-FFF2-40B4-BE49-F238E27FC236}">
                <a16:creationId xmlns:a16="http://schemas.microsoft.com/office/drawing/2014/main" id="{3B5B0C3D-C4D1-98C6-337D-F4B7213F7C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" r="25086" b="1520"/>
          <a:stretch/>
        </p:blipFill>
        <p:spPr>
          <a:xfrm rot="16200000">
            <a:off x="1045668" y="-411526"/>
            <a:ext cx="2516680" cy="4608017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98BECE9-103D-8CDE-7C98-F945667BFF6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GUÍA Python: qué es y por qué deberías aprenderlo">
            <a:extLst>
              <a:ext uri="{FF2B5EF4-FFF2-40B4-BE49-F238E27FC236}">
                <a16:creationId xmlns:a16="http://schemas.microsoft.com/office/drawing/2014/main" id="{DD58B4B1-4362-31F0-7B68-50A1D8C4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23" y="1755740"/>
            <a:ext cx="566776" cy="16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rning PyTorch: Modules. This blog post is part of the series… | by  Dagang Wei | Medium">
            <a:extLst>
              <a:ext uri="{FF2B5EF4-FFF2-40B4-BE49-F238E27FC236}">
                <a16:creationId xmlns:a16="http://schemas.microsoft.com/office/drawing/2014/main" id="{DE9DA37E-CA7C-62D9-D608-53FB7999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1675225"/>
            <a:ext cx="572677" cy="28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AC8EEEAF-EB0B-7D30-9322-3FEDB735A7B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6504924-B9C3-B6FB-0C93-39B3BBF01E91}"/>
              </a:ext>
            </a:extLst>
          </p:cNvPr>
          <p:cNvSpPr txBox="1"/>
          <p:nvPr/>
        </p:nvSpPr>
        <p:spPr>
          <a:xfrm>
            <a:off x="3683034" y="1755740"/>
            <a:ext cx="1005421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OPTIMIZADO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+24,53cm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A9EE0E-122E-DE00-435C-A0E613F52A2E}"/>
              </a:ext>
            </a:extLst>
          </p:cNvPr>
          <p:cNvSpPr txBox="1"/>
          <p:nvPr/>
        </p:nvSpPr>
        <p:spPr>
          <a:xfrm>
            <a:off x="932555" y="1977693"/>
            <a:ext cx="1005421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HORIZONTAL 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50cm</a:t>
            </a:r>
          </a:p>
        </p:txBody>
      </p:sp>
    </p:spTree>
    <p:extLst>
      <p:ext uri="{BB962C8B-B14F-4D97-AF65-F5344CB8AC3E}">
        <p14:creationId xmlns:p14="http://schemas.microsoft.com/office/powerpoint/2010/main" val="1865497664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13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518151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C4CF88-61B1-328E-276A-C3040736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3" y="1386727"/>
            <a:ext cx="3369221" cy="1097095"/>
          </a:xfrm>
          <a:prstGeom prst="rect">
            <a:avLst/>
          </a:prstGeom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3621991-9342-BEC6-37D8-4D9F77B3E476}"/>
              </a:ext>
            </a:extLst>
          </p:cNvPr>
          <p:cNvCxnSpPr>
            <a:cxnSpLocks/>
          </p:cNvCxnSpPr>
          <p:nvPr/>
        </p:nvCxnSpPr>
        <p:spPr>
          <a:xfrm>
            <a:off x="2170748" y="1577975"/>
            <a:ext cx="117769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C8794F2-3571-4065-9F24-FFC6E70C7ED5}"/>
              </a:ext>
            </a:extLst>
          </p:cNvPr>
          <p:cNvCxnSpPr>
            <a:cxnSpLocks/>
          </p:cNvCxnSpPr>
          <p:nvPr/>
        </p:nvCxnSpPr>
        <p:spPr>
          <a:xfrm>
            <a:off x="3371850" y="1577975"/>
            <a:ext cx="1011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object 10">
            <a:extLst>
              <a:ext uri="{FF2B5EF4-FFF2-40B4-BE49-F238E27FC236}">
                <a16:creationId xmlns:a16="http://schemas.microsoft.com/office/drawing/2014/main" id="{2EB004EE-2A55-E146-3634-B6454198929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7962858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13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518151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5" name="object 27">
            <a:extLst>
              <a:ext uri="{FF2B5EF4-FFF2-40B4-BE49-F238E27FC236}">
                <a16:creationId xmlns:a16="http://schemas.microsoft.com/office/drawing/2014/main" id="{1E00EE59-238C-5A46-FA79-172C69922A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263" y="645420"/>
            <a:ext cx="3228083" cy="2684748"/>
          </a:xfrm>
          <a:prstGeom prst="rect">
            <a:avLst/>
          </a:prstGeom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3071DB4E-901F-A02F-EA26-98D9D931A3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64854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7512FA5-7F48-D0E0-7419-43E13A3CD42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75453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4CF601A5-DCAC-6D98-C21C-DC524FB5066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4456140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CE85E28E-FFE0-2392-8AC0-73DD3D3B616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544158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0B44D35-FB0B-5152-1BEE-021CC540166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565528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FB3E693-E960-F500-FFCC-414B886A0825}"/>
              </a:ext>
            </a:extLst>
          </p:cNvPr>
          <p:cNvSpPr/>
          <p:nvPr/>
        </p:nvSpPr>
        <p:spPr>
          <a:xfrm>
            <a:off x="186191" y="2570095"/>
            <a:ext cx="4373894" cy="64452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E2473-C497-F692-3053-B2308FC1B27B}"/>
              </a:ext>
            </a:extLst>
          </p:cNvPr>
          <p:cNvSpPr txBox="1"/>
          <p:nvPr/>
        </p:nvSpPr>
        <p:spPr>
          <a:xfrm>
            <a:off x="172539" y="2638443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B824AFFB-4720-FB8B-5A10-EE2C5BF8A6BB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825450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675" y="911236"/>
            <a:ext cx="2332822" cy="25173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Para fabricar una camiseta de algodón se necesitan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2.700 litros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agua, la</a:t>
            </a:r>
            <a:br>
              <a:rPr lang="es-ES" sz="1050" dirty="0"/>
            </a:b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cantidad que una persona bebe en dos años y medio.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Responsables del</a:t>
            </a: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20 %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la contaminación mundial del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agua potabl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e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 el 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1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0%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las emisiones globales de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dióxido de carbono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Solo 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 ropa se recicla en ropa nueva.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493711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54F9DC-3DCB-C843-EDDA-E8DC3F3E73CD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 de la moda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7">
            <a:extLst>
              <a:ext uri="{FF2B5EF4-FFF2-40B4-BE49-F238E27FC236}">
                <a16:creationId xmlns:a16="http://schemas.microsoft.com/office/drawing/2014/main" id="{2B4D3162-3444-EB81-52E7-4A1A761D83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6722" y="634144"/>
            <a:ext cx="2116899" cy="281928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BE950F3-069A-CA71-3E2A-D3DE24C95D81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8049EE26-DE90-76F9-69AA-9CA849E2E6F6}"/>
              </a:ext>
            </a:extLst>
          </p:cNvPr>
          <p:cNvSpPr txBox="1"/>
          <p:nvPr/>
        </p:nvSpPr>
        <p:spPr>
          <a:xfrm>
            <a:off x="92675" y="2944374"/>
            <a:ext cx="2332822" cy="4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 algn="just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9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500" dirty="0">
                <a:highlight>
                  <a:srgbClr val="FFFFFF"/>
                </a:highlight>
                <a:latin typeface="Arial" panose="020B0604020202020204" pitchFamily="34" charset="0"/>
              </a:rPr>
              <a:t>https://www.europarl.europa.eu/topics/es/article/20201208STO93327/el-impacto-de-la-produccion-textil-y-de-los-residuos-en-el-medio-ambiente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5E816FC6-9AA3-EA6D-F8E6-DFD630AE840C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730372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Trabajos futuros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</a:t>
            </a:r>
            <a:r>
              <a:rPr lang="es-ES" spc="-5" dirty="0"/>
              <a:t>6</a:t>
            </a:r>
            <a:endParaRPr spc="-5" dirty="0"/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945062" y="11353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Propuestas de mejora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F520A9-312C-8FF7-B2C3-74D7A0FCA896}"/>
              </a:ext>
            </a:extLst>
          </p:cNvPr>
          <p:cNvSpPr txBox="1"/>
          <p:nvPr/>
        </p:nvSpPr>
        <p:spPr>
          <a:xfrm>
            <a:off x="222198" y="869173"/>
            <a:ext cx="4216452" cy="184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6355" algn="just">
              <a:spcBef>
                <a:spcPts val="55"/>
              </a:spcBef>
              <a:buClr>
                <a:srgbClr val="DC143B"/>
              </a:buClr>
              <a:buSzPct val="120000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Definir los puntos de medida con varios segmentos de la prenda para solventar la limitación actual en la edición de mangas. </a:t>
            </a: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Integrar </a:t>
            </a:r>
            <a:r>
              <a:rPr lang="es-E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grading</a:t>
            </a:r>
            <a:r>
              <a:rPr lang="es-ES" sz="1050" i="1" dirty="0">
                <a:latin typeface="Arial" panose="020B0604020202020204" pitchFamily="34" charset="0"/>
                <a:cs typeface="Arial" panose="020B0604020202020204" pitchFamily="34" charset="0"/>
              </a:rPr>
              <a:t> rules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para mejorar la preservación del estilo de la  prenda.</a:t>
            </a: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Usar tensores para mejorar la velocidad de cálculo de la optimización y estudiar la dependencia entre puntos de medida.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DE58CDBA-416D-195E-6276-963CBBA5A5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162D0E7-98AB-21CE-86FD-230FEF1813DE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31309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"/>
            <a:ext cx="4608004" cy="25780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762" y="764753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kern="1200" dirty="0"/>
              <a:t>EDICI</a:t>
            </a:r>
            <a:r>
              <a:rPr lang="es-ES" kern="1200" dirty="0" err="1"/>
              <a:t>Ó</a:t>
            </a:r>
            <a:r>
              <a:rPr sz="1400" kern="1200" dirty="0"/>
              <a:t>N PARAM</a:t>
            </a:r>
            <a:r>
              <a:rPr lang="es-ES" sz="1400" kern="1200" dirty="0"/>
              <a:t>É</a:t>
            </a:r>
            <a:r>
              <a:rPr sz="1400" kern="1200" dirty="0"/>
              <a:t>TRICA DE PATRONES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6082" y="1169971"/>
            <a:ext cx="3797935" cy="1472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 panose="020B0604020202020204" pitchFamily="34" charset="0"/>
                <a:cs typeface="Calibri"/>
              </a:rPr>
              <a:t>Trabajo Fin de M</a:t>
            </a:r>
            <a:r>
              <a:rPr lang="es-ES" sz="900" dirty="0">
                <a:latin typeface="Arial" panose="020B0604020202020204" pitchFamily="34" charset="0"/>
                <a:cs typeface="Calibri"/>
              </a:rPr>
              <a:t>á</a:t>
            </a:r>
            <a:r>
              <a:rPr sz="900" dirty="0">
                <a:latin typeface="Arial" panose="020B0604020202020204" pitchFamily="34" charset="0"/>
                <a:cs typeface="Calibri"/>
              </a:rPr>
              <a:t>ster</a:t>
            </a:r>
          </a:p>
          <a:p>
            <a:pPr algn="ctr">
              <a:lnSpc>
                <a:spcPct val="100000"/>
              </a:lnSpc>
            </a:pPr>
            <a:endParaRPr sz="900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Arial" panose="020B0604020202020204" pitchFamily="34" charset="0"/>
              <a:cs typeface="Calibri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b="1" dirty="0">
                <a:latin typeface="Arial" panose="020B0604020202020204" pitchFamily="34" charset="0"/>
                <a:cs typeface="Arial"/>
              </a:rPr>
              <a:t>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>
                <a:latin typeface="Arial" panose="020B0604020202020204" pitchFamily="34" charset="0"/>
                <a:cs typeface="Arial"/>
              </a:rPr>
              <a:t>ster Universitario 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en</a:t>
            </a:r>
            <a:r>
              <a:rPr sz="900" b="1" dirty="0">
                <a:latin typeface="Arial" panose="020B0604020202020204" pitchFamily="34" charset="0"/>
                <a:cs typeface="Arial"/>
              </a:rPr>
              <a:t> Inform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tica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 Gr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fica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, Juegos y Realidad Virtual </a:t>
            </a:r>
            <a:r>
              <a:rPr sz="900" dirty="0">
                <a:latin typeface="Arial" panose="020B0604020202020204" pitchFamily="34" charset="0"/>
                <a:cs typeface="Trebuchet MS"/>
              </a:rPr>
              <a:t>–  </a:t>
            </a:r>
            <a:r>
              <a:rPr sz="900" dirty="0" err="1">
                <a:latin typeface="Arial" panose="020B0604020202020204" pitchFamily="34" charset="0"/>
                <a:cs typeface="Trebuchet MS"/>
              </a:rPr>
              <a:t>Curso</a:t>
            </a:r>
            <a:r>
              <a:rPr sz="900" dirty="0">
                <a:latin typeface="Arial" panose="020B0604020202020204" pitchFamily="34" charset="0"/>
                <a:cs typeface="Trebuchet MS"/>
              </a:rPr>
              <a:t> 2023-2024</a:t>
            </a: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Autor: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Marta Quintana Portales</a:t>
            </a:r>
            <a:endParaRPr lang="es-ES" sz="900" i="1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Tutor: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Jorge L</a:t>
            </a:r>
            <a:r>
              <a:rPr lang="es-ES" sz="900" i="1" dirty="0" err="1">
                <a:latin typeface="Arial" panose="020B0604020202020204" pitchFamily="34" charset="0"/>
                <a:cs typeface="Trebuchet MS"/>
              </a:rPr>
              <a:t>ó</a:t>
            </a:r>
            <a:r>
              <a:rPr sz="900" i="1" dirty="0" err="1">
                <a:latin typeface="Arial" panose="020B0604020202020204" pitchFamily="34" charset="0"/>
                <a:cs typeface="Trebuchet MS"/>
              </a:rPr>
              <a:t>pez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 Moreno</a:t>
            </a:r>
            <a:endParaRPr sz="900" dirty="0">
              <a:latin typeface="Arial" panose="020B060402020202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758" y="2814887"/>
            <a:ext cx="1528602" cy="3284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F22973-5F7F-3ACF-C35E-A6AA4BCBA247}"/>
              </a:ext>
            </a:extLst>
          </p:cNvPr>
          <p:cNvSpPr txBox="1"/>
          <p:nvPr/>
        </p:nvSpPr>
        <p:spPr>
          <a:xfrm>
            <a:off x="1086344" y="282575"/>
            <a:ext cx="23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i="1" dirty="0">
                <a:latin typeface="Arial" panose="020B0604020202020204" pitchFamily="34" charset="0"/>
                <a:cs typeface="Calibri"/>
              </a:rPr>
              <a:t>¡</a:t>
            </a:r>
            <a:r>
              <a:rPr lang="es-ES" sz="1800" i="1" dirty="0">
                <a:latin typeface="Arial" panose="020B0604020202020204" pitchFamily="34" charset="0"/>
                <a:cs typeface="Calibri"/>
              </a:rPr>
              <a:t>Gracias!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2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39793" y="1102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 digital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5A433C9D-2788-2C6C-EF78-33201D1B73E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FC169C-CFD6-7133-DDCE-9314BBBC6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/>
          <a:stretch/>
        </p:blipFill>
        <p:spPr>
          <a:xfrm>
            <a:off x="255859" y="712789"/>
            <a:ext cx="1917766" cy="1344645"/>
          </a:xfrm>
          <a:prstGeom prst="rect">
            <a:avLst/>
          </a:prstGeom>
        </p:spPr>
      </p:pic>
      <p:pic>
        <p:nvPicPr>
          <p:cNvPr id="3074" name="Picture 2" descr="Probador virtual con realidad aumentada | Tiendas Virtuales en México  Profesionales.">
            <a:extLst>
              <a:ext uri="{FF2B5EF4-FFF2-40B4-BE49-F238E27FC236}">
                <a16:creationId xmlns:a16="http://schemas.microsoft.com/office/drawing/2014/main" id="{D9B1E178-F0E4-A224-38A5-8B5E60301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0" b="2584"/>
          <a:stretch/>
        </p:blipFill>
        <p:spPr bwMode="auto">
          <a:xfrm>
            <a:off x="247650" y="2116190"/>
            <a:ext cx="1914513" cy="1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gital Fashion Brand DRESSX Joins Balenciaga, Prada And Friends At Meta's  Avatar Store">
            <a:extLst>
              <a:ext uri="{FF2B5EF4-FFF2-40B4-BE49-F238E27FC236}">
                <a16:creationId xmlns:a16="http://schemas.microsoft.com/office/drawing/2014/main" id="{F53654C2-E4C0-A587-B0F4-09B8C35F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72" y="2102476"/>
            <a:ext cx="2129100" cy="119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 site de mode virtuelle DressX a le vent en poupe">
            <a:extLst>
              <a:ext uri="{FF2B5EF4-FFF2-40B4-BE49-F238E27FC236}">
                <a16:creationId xmlns:a16="http://schemas.microsoft.com/office/drawing/2014/main" id="{695593B4-B050-BC89-F16F-212A7A88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 b="31869"/>
          <a:stretch/>
        </p:blipFill>
        <p:spPr bwMode="auto">
          <a:xfrm>
            <a:off x="2283472" y="712789"/>
            <a:ext cx="2129099" cy="1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CE92CA82-6444-0059-7939-E3B1050D7C2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136185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502F727-A9F8-31F8-7E21-5E3E109265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4916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6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605E473-93CD-A72E-8005-5C714BD1F495}"/>
              </a:ext>
            </a:extLst>
          </p:cNvPr>
          <p:cNvSpPr/>
          <p:nvPr/>
        </p:nvSpPr>
        <p:spPr>
          <a:xfrm>
            <a:off x="323481" y="2416175"/>
            <a:ext cx="2143241" cy="18555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673EE2A0-CF98-9C78-B561-78C7A04E5633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838191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7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0A9FA4F-AE4B-D827-2086-D975793669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" y="829241"/>
            <a:ext cx="4610100" cy="2180063"/>
          </a:xfrm>
          <a:prstGeom prst="rect">
            <a:avLst/>
          </a:prstGeom>
        </p:spPr>
      </p:pic>
      <p:sp>
        <p:nvSpPr>
          <p:cNvPr id="30" name="object 10">
            <a:extLst>
              <a:ext uri="{FF2B5EF4-FFF2-40B4-BE49-F238E27FC236}">
                <a16:creationId xmlns:a16="http://schemas.microsoft.com/office/drawing/2014/main" id="{54DF27B5-78AF-D6BC-2D51-76600D903481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5350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8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Puntos de medida – Escalado de patrones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087040" y="108853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3" name="Imagen 32" descr="Diagrama&#10;&#10;Descripción generada automáticamente">
            <a:extLst>
              <a:ext uri="{FF2B5EF4-FFF2-40B4-BE49-F238E27FC236}">
                <a16:creationId xmlns:a16="http://schemas.microsoft.com/office/drawing/2014/main" id="{048CB491-0665-5B0B-0F9A-EBE88C8CB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" y="720006"/>
            <a:ext cx="2624511" cy="1683523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E9319D93-7F54-F003-93E8-D78FFCD7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29" y="689902"/>
            <a:ext cx="1186245" cy="1683522"/>
          </a:xfrm>
          <a:prstGeom prst="rect">
            <a:avLst/>
          </a:prstGeom>
        </p:spPr>
      </p:pic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F6643D4-F7C1-8B2F-5CC8-7068D1F67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0" y="2409898"/>
            <a:ext cx="3141493" cy="898648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C39DCAC9-379B-2285-3478-DEFFAF8D985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1890583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9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Edición Paramétrica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D6C847B-ACDD-8263-32C1-779EDD951BC8}"/>
              </a:ext>
            </a:extLst>
          </p:cNvPr>
          <p:cNvSpPr txBox="1"/>
          <p:nvPr/>
        </p:nvSpPr>
        <p:spPr>
          <a:xfrm>
            <a:off x="-3480" y="2780079"/>
            <a:ext cx="4610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PATRÓN PARAMÉTRICO CLO3D</a:t>
            </a:r>
          </a:p>
        </p:txBody>
      </p:sp>
      <p:pic>
        <p:nvPicPr>
          <p:cNvPr id="13" name="Imagen 1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2EA6A09-93F5-4238-1AD0-61B33EFC3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2" y="719475"/>
            <a:ext cx="3995899" cy="2087441"/>
          </a:xfrm>
          <a:prstGeom prst="rect">
            <a:avLst/>
          </a:prstGeom>
        </p:spPr>
      </p:pic>
      <p:sp>
        <p:nvSpPr>
          <p:cNvPr id="37" name="object 10">
            <a:extLst>
              <a:ext uri="{FF2B5EF4-FFF2-40B4-BE49-F238E27FC236}">
                <a16:creationId xmlns:a16="http://schemas.microsoft.com/office/drawing/2014/main" id="{3014496C-FB10-A5CC-C1F1-0EC4265343F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137936" y="10706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00865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1929</TotalTime>
  <Words>1748</Words>
  <Application>Microsoft Office PowerPoint</Application>
  <PresentationFormat>Personalizado</PresentationFormat>
  <Paragraphs>467</Paragraphs>
  <Slides>31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Office Theme</vt:lpstr>
      <vt:lpstr>EDICIÓN PARAMÉTRICA DE PATRONES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EDICIÓN PARAMÉTRICA DE PATRONES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EDICIÓN PARAMÉTRICA DE PATRONES</dc:title>
  <dc:creator>Trabajo Fin de Máster</dc:creator>
  <cp:lastModifiedBy>Marta Quintana</cp:lastModifiedBy>
  <cp:revision>10</cp:revision>
  <dcterms:created xsi:type="dcterms:W3CDTF">2024-06-26T09:41:40Z</dcterms:created>
  <dcterms:modified xsi:type="dcterms:W3CDTF">2024-07-03T15:18:18Z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2024-06-26T00:00:00Z</vt:filetime>
  </property>
</Properties>
</file>